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6"/>
  </p:notesMasterIdLst>
  <p:sldIdLst>
    <p:sldId id="257" r:id="rId2"/>
    <p:sldId id="259" r:id="rId3"/>
    <p:sldId id="735" r:id="rId4"/>
    <p:sldId id="740" r:id="rId5"/>
    <p:sldId id="650" r:id="rId6"/>
    <p:sldId id="651" r:id="rId7"/>
    <p:sldId id="741" r:id="rId8"/>
    <p:sldId id="742" r:id="rId9"/>
    <p:sldId id="655" r:id="rId10"/>
    <p:sldId id="654" r:id="rId11"/>
    <p:sldId id="656" r:id="rId12"/>
    <p:sldId id="657" r:id="rId13"/>
    <p:sldId id="658" r:id="rId14"/>
    <p:sldId id="659" r:id="rId15"/>
    <p:sldId id="660" r:id="rId16"/>
    <p:sldId id="661" r:id="rId17"/>
    <p:sldId id="662" r:id="rId18"/>
    <p:sldId id="663" r:id="rId19"/>
    <p:sldId id="664" r:id="rId20"/>
    <p:sldId id="665" r:id="rId21"/>
    <p:sldId id="666" r:id="rId22"/>
    <p:sldId id="667" r:id="rId23"/>
    <p:sldId id="668" r:id="rId24"/>
    <p:sldId id="669" r:id="rId2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A1"/>
    <a:srgbClr val="025565"/>
    <a:srgbClr val="015969"/>
    <a:srgbClr val="CCDEE1"/>
    <a:srgbClr val="3A6E31"/>
    <a:srgbClr val="E06C00"/>
    <a:srgbClr val="8DC5CB"/>
    <a:srgbClr val="2AA8B0"/>
    <a:srgbClr val="F2955A"/>
    <a:srgbClr val="EA59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p:restoredTop sz="92109"/>
  </p:normalViewPr>
  <p:slideViewPr>
    <p:cSldViewPr snapToObjects="1">
      <p:cViewPr varScale="1">
        <p:scale>
          <a:sx n="117" d="100"/>
          <a:sy n="117" d="100"/>
        </p:scale>
        <p:origin x="1856" y="1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 Type="http://schemas.openxmlformats.org/officeDocument/2006/relationships/slide" Target="slides/slide2.xml"/><Relationship Id="rId30" Type="http://schemas.openxmlformats.org/officeDocument/2006/relationships/tableStyles" Target="tableStyles.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kalkylblad5.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kalkylblad6.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0.6666666666666666</c:v>
                </c:pt>
                <c:pt idx="1">
                  <c:v>0.3333333333333333</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D3F-ED4C-8DFA-B75DFADA6497}"/>
              </c:ext>
            </c:extLst>
          </c:dPt>
          <c:dPt>
            <c:idx val="6"/>
            <c:invertIfNegative val="0"/>
            <c:bubble3D val="0"/>
            <c:spPr>
              <a:solidFill>
                <a:srgbClr val="0071A1"/>
              </a:solidFill>
              <a:ln>
                <a:noFill/>
              </a:ln>
              <a:effectLst/>
            </c:spPr>
            <c:extLst>
              <c:ext xmlns:c16="http://schemas.microsoft.com/office/drawing/2014/chart" uri="{C3380CC4-5D6E-409C-BE32-E72D297353CC}">
                <c16:uniqueId val="{00000003-AD3F-ED4C-8DFA-B75DFADA64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c:v>
                </c:pt>
                <c:pt idx="1">
                  <c:v>0.1</c:v>
                </c:pt>
                <c:pt idx="2">
                  <c:v>0.0</c:v>
                </c:pt>
              </c:numCache>
            </c:numRef>
          </c:val>
          <c:extLst>
            <c:ext xmlns:c16="http://schemas.microsoft.com/office/drawing/2014/chart" uri="{C3380CC4-5D6E-409C-BE32-E72D297353CC}">
              <c16:uniqueId val="{00000004-AD3F-ED4C-8DFA-B75DFADA649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0.8888888888888888</c:v>
                </c:pt>
                <c:pt idx="1">
                  <c:v>0.1111111111111111</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45C-A94C-9432-B280276FEA48}"/>
              </c:ext>
            </c:extLst>
          </c:dPt>
          <c:dPt>
            <c:idx val="6"/>
            <c:invertIfNegative val="0"/>
            <c:bubble3D val="0"/>
            <c:spPr>
              <a:solidFill>
                <a:srgbClr val="0071A1"/>
              </a:solidFill>
              <a:ln>
                <a:noFill/>
              </a:ln>
              <a:effectLst/>
            </c:spPr>
            <c:extLst>
              <c:ext xmlns:c16="http://schemas.microsoft.com/office/drawing/2014/chart" uri="{C3380CC4-5D6E-409C-BE32-E72D297353CC}">
                <c16:uniqueId val="{00000003-A45C-A94C-9432-B280276FEA4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A45C-A94C-9432-B280276FEA48}"/>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E25-0047-A27B-2FF51A0B360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E25-0047-A27B-2FF51A0B360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0.7777777777777778</c:v>
                </c:pt>
                <c:pt idx="1">
                  <c:v>0.2222222222222222</c:v>
                </c:pt>
                <c:pt idx="2">
                  <c:v>0.0</c:v>
                </c:pt>
              </c:numCache>
            </c:numRef>
          </c:val>
          <c:extLst>
            <c:ext xmlns:c16="http://schemas.microsoft.com/office/drawing/2014/chart" uri="{C3380CC4-5D6E-409C-BE32-E72D297353CC}">
              <c16:uniqueId val="{00000004-2E25-0047-A27B-2FF51A0B360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9D12-5F42-8C2E-EC79643BFFCC}"/>
              </c:ext>
            </c:extLst>
          </c:dPt>
          <c:dPt>
            <c:idx val="6"/>
            <c:invertIfNegative val="0"/>
            <c:bubble3D val="0"/>
            <c:spPr>
              <a:solidFill>
                <a:srgbClr val="0071A1"/>
              </a:solidFill>
              <a:ln>
                <a:noFill/>
              </a:ln>
              <a:effectLst/>
            </c:spPr>
            <c:extLst>
              <c:ext xmlns:c16="http://schemas.microsoft.com/office/drawing/2014/chart" uri="{C3380CC4-5D6E-409C-BE32-E72D297353CC}">
                <c16:uniqueId val="{00000003-9D12-5F42-8C2E-EC79643BFFC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0.8888888888888888</c:v>
                </c:pt>
                <c:pt idx="1">
                  <c:v>0.1111111111111111</c:v>
                </c:pt>
                <c:pt idx="2">
                  <c:v>0.0</c:v>
                </c:pt>
              </c:numCache>
            </c:numRef>
          </c:val>
          <c:extLst>
            <c:ext xmlns:c16="http://schemas.microsoft.com/office/drawing/2014/chart" uri="{C3380CC4-5D6E-409C-BE32-E72D297353CC}">
              <c16:uniqueId val="{00000004-9D12-5F42-8C2E-EC79643BFFCC}"/>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4448-9A4E-8929-9AD71424034A}"/>
              </c:ext>
            </c:extLst>
          </c:dPt>
          <c:dPt>
            <c:idx val="6"/>
            <c:invertIfNegative val="0"/>
            <c:bubble3D val="0"/>
            <c:spPr>
              <a:solidFill>
                <a:srgbClr val="0071A1"/>
              </a:solidFill>
              <a:ln>
                <a:noFill/>
              </a:ln>
              <a:effectLst/>
            </c:spPr>
            <c:extLst>
              <c:ext xmlns:c16="http://schemas.microsoft.com/office/drawing/2014/chart" uri="{C3380CC4-5D6E-409C-BE32-E72D297353CC}">
                <c16:uniqueId val="{00000003-4448-9A4E-8929-9AD71424034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4448-9A4E-8929-9AD71424034A}"/>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291-D34C-ABA3-2DD33F4A400E}"/>
              </c:ext>
            </c:extLst>
          </c:dPt>
          <c:dPt>
            <c:idx val="6"/>
            <c:invertIfNegative val="0"/>
            <c:bubble3D val="0"/>
            <c:spPr>
              <a:solidFill>
                <a:srgbClr val="0071A1"/>
              </a:solidFill>
              <a:ln>
                <a:noFill/>
              </a:ln>
              <a:effectLst/>
            </c:spPr>
            <c:extLst>
              <c:ext xmlns:c16="http://schemas.microsoft.com/office/drawing/2014/chart" uri="{C3380CC4-5D6E-409C-BE32-E72D297353CC}">
                <c16:uniqueId val="{00000003-2291-D34C-ABA3-2DD33F4A400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0.7777777777777778</c:v>
                </c:pt>
                <c:pt idx="1">
                  <c:v>0.2222222222222222</c:v>
                </c:pt>
                <c:pt idx="2">
                  <c:v>0.0</c:v>
                </c:pt>
              </c:numCache>
            </c:numRef>
          </c:val>
          <c:extLst>
            <c:ext xmlns:c16="http://schemas.microsoft.com/office/drawing/2014/chart" uri="{C3380CC4-5D6E-409C-BE32-E72D297353CC}">
              <c16:uniqueId val="{00000004-2291-D34C-ABA3-2DD33F4A400E}"/>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00A-C64F-9CF2-5A2D65D2A156}"/>
              </c:ext>
            </c:extLst>
          </c:dPt>
          <c:dPt>
            <c:idx val="6"/>
            <c:invertIfNegative val="0"/>
            <c:bubble3D val="0"/>
            <c:spPr>
              <a:solidFill>
                <a:srgbClr val="0071A1"/>
              </a:solidFill>
              <a:ln>
                <a:noFill/>
              </a:ln>
              <a:effectLst/>
            </c:spPr>
            <c:extLst>
              <c:ext xmlns:c16="http://schemas.microsoft.com/office/drawing/2014/chart" uri="{C3380CC4-5D6E-409C-BE32-E72D297353CC}">
                <c16:uniqueId val="{00000003-100A-C64F-9CF2-5A2D65D2A15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0.6666666666666666</c:v>
                </c:pt>
                <c:pt idx="1">
                  <c:v>0.1111111111111111</c:v>
                </c:pt>
                <c:pt idx="2">
                  <c:v>0.2222222222222222</c:v>
                </c:pt>
              </c:numCache>
            </c:numRef>
          </c:val>
          <c:extLst>
            <c:ext xmlns:c16="http://schemas.microsoft.com/office/drawing/2014/chart" uri="{C3380CC4-5D6E-409C-BE32-E72D297353CC}">
              <c16:uniqueId val="{00000004-100A-C64F-9CF2-5A2D65D2A156}"/>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6573-404A-A80C-B22F38B54972}"/>
              </c:ext>
            </c:extLst>
          </c:dPt>
          <c:dPt>
            <c:idx val="6"/>
            <c:invertIfNegative val="0"/>
            <c:bubble3D val="0"/>
            <c:spPr>
              <a:solidFill>
                <a:srgbClr val="0071A1"/>
              </a:solidFill>
              <a:ln>
                <a:noFill/>
              </a:ln>
              <a:effectLst/>
            </c:spPr>
            <c:extLst>
              <c:ext xmlns:c16="http://schemas.microsoft.com/office/drawing/2014/chart" uri="{C3380CC4-5D6E-409C-BE32-E72D297353CC}">
                <c16:uniqueId val="{00000003-6573-404A-A80C-B22F38B5497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0.875</c:v>
                </c:pt>
                <c:pt idx="1">
                  <c:v>0.125</c:v>
                </c:pt>
                <c:pt idx="2">
                  <c:v>0.0</c:v>
                </c:pt>
              </c:numCache>
            </c:numRef>
          </c:val>
          <c:extLst>
            <c:ext xmlns:c16="http://schemas.microsoft.com/office/drawing/2014/chart" uri="{C3380CC4-5D6E-409C-BE32-E72D297353CC}">
              <c16:uniqueId val="{00000004-6573-404A-A80C-B22F38B54972}"/>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2023-11-29</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2</a:t>
            </a:fld>
            <a:endParaRPr lang="sv-SE"/>
          </a:p>
        </p:txBody>
      </p:sp>
    </p:spTree>
    <p:extLst>
      <p:ext uri="{BB962C8B-B14F-4D97-AF65-F5344CB8AC3E}">
        <p14:creationId xmlns:p14="http://schemas.microsoft.com/office/powerpoint/2010/main" val="154864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3</a:t>
            </a:fld>
            <a:endParaRPr lang="sv-SE"/>
          </a:p>
        </p:txBody>
      </p:sp>
    </p:spTree>
    <p:extLst>
      <p:ext uri="{BB962C8B-B14F-4D97-AF65-F5344CB8AC3E}">
        <p14:creationId xmlns:p14="http://schemas.microsoft.com/office/powerpoint/2010/main" val="407094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Avlösarservice</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Göteborg, Avlösarservice Sydväst</a:t>
            </a:r>
            <a:endParaRPr lang="sv-SE" sz="2000" b="1" kern="0" dirty="0">
              <a:solidFill>
                <a:srgbClr val="231F20"/>
              </a:solidFill>
              <a:latin typeface="Arial Black" charset="0"/>
              <a:ea typeface="Arial Black" charset="0"/>
              <a:cs typeface="Arial Black" charset="0"/>
            </a:endParaRPr>
          </a:p>
        </p:txBody>
      </p:sp>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4728" y="188640"/>
            <a:ext cx="778618" cy="693568"/>
          </a:xfrm>
          <a:prstGeom prst="rect">
            <a:avLst/>
          </a:prstGeom>
        </p:spPr>
      </p:pic>
      <p:pic>
        <p:nvPicPr>
          <p:cNvPr id="3" name="Bildobjekt 2">
            <a:extLst>
              <a:ext uri="{FF2B5EF4-FFF2-40B4-BE49-F238E27FC236}">
                <a16:creationId xmlns:a16="http://schemas.microsoft.com/office/drawing/2014/main" id="{E9670B28-CA72-21DE-2802-642FE4F7C4EF}"/>
              </a:ext>
            </a:extLst>
          </p:cNvPr>
          <p:cNvPicPr>
            <a:picLocks noChangeAspect="1"/>
          </p:cNvPicPr>
          <p:nvPr/>
        </p:nvPicPr>
        <p:blipFill>
          <a:blip r:embed="rId3"/>
          <a:srcRect t="30736" b="30736"/>
          <a:stretch/>
        </p:blipFill>
        <p:spPr>
          <a:xfrm>
            <a:off x="547042" y="260648"/>
            <a:ext cx="1800200" cy="693568"/>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från avlösarservice om dig?</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9" name="textruta 8">
            <a:extLst>
              <a:ext uri="{FF2B5EF4-FFF2-40B4-BE49-F238E27FC236}">
                <a16:creationId xmlns:a16="http://schemas.microsoft.com/office/drawing/2014/main" id="{6F5198E8-A645-0E4D-AB20-6B17A49E994C}"/>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B5C42123-C7F5-86DC-AE17-109565859C5C}"/>
              </a:ext>
            </a:extLst>
          </p:cNvPr>
          <p:cNvGraphicFramePr>
            <a:graphicFrameLocks noGrp="1"/>
          </p:cNvGraphicFramePr>
          <p:nvPr>
            <p:extLst>
              <p:ext uri="{D42A27DB-BD31-4B8C-83A1-F6EECF244321}">
                <p14:modId xmlns:p14="http://schemas.microsoft.com/office/powerpoint/2010/main" val="390039248"/>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Sydväst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119449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från avlösarservice med dig så att du förstår vad de menar?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3363"/>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graphicFrame>
        <p:nvGraphicFramePr>
          <p:cNvPr id="2" name="Diagram 1">
            <a:extLst>
              <a:ext uri="{FF2B5EF4-FFF2-40B4-BE49-F238E27FC236}">
                <a16:creationId xmlns:a16="http://schemas.microsoft.com/office/drawing/2014/main" id="{2EC27BCB-712C-898F-910B-01A6BEA8694C}"/>
              </a:ext>
            </a:extLst>
          </p:cNvPr>
          <p:cNvGraphicFramePr/>
          <p:nvPr>
            <p:extLst>
              <p:ext uri="{D42A27DB-BD31-4B8C-83A1-F6EECF244321}">
                <p14:modId xmlns:p14="http://schemas.microsoft.com/office/powerpoint/2010/main" val="46707824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059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från avlösarservice med dig så att du förstår vad de menar?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9" name="textruta 8">
            <a:extLst>
              <a:ext uri="{FF2B5EF4-FFF2-40B4-BE49-F238E27FC236}">
                <a16:creationId xmlns:a16="http://schemas.microsoft.com/office/drawing/2014/main" id="{D2C95FFD-D2D4-E044-ADF9-71BCC68C6433}"/>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5253B4C-CDAF-E109-38D2-4D21BDFDF2D6}"/>
              </a:ext>
            </a:extLst>
          </p:cNvPr>
          <p:cNvGraphicFramePr>
            <a:graphicFrameLocks noGrp="1"/>
          </p:cNvGraphicFramePr>
          <p:nvPr>
            <p:extLst>
              <p:ext uri="{D42A27DB-BD31-4B8C-83A1-F6EECF244321}">
                <p14:modId xmlns:p14="http://schemas.microsoft.com/office/powerpoint/2010/main" val="1139866965"/>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Sydväst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174720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från avlösarservice vad du säger?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graphicFrame>
        <p:nvGraphicFramePr>
          <p:cNvPr id="2" name="Diagram 1">
            <a:extLst>
              <a:ext uri="{FF2B5EF4-FFF2-40B4-BE49-F238E27FC236}">
                <a16:creationId xmlns:a16="http://schemas.microsoft.com/office/drawing/2014/main" id="{2A5F65CA-FE12-08F4-6932-45DE610572FD}"/>
              </a:ext>
            </a:extLst>
          </p:cNvPr>
          <p:cNvGraphicFramePr/>
          <p:nvPr>
            <p:extLst>
              <p:ext uri="{D42A27DB-BD31-4B8C-83A1-F6EECF244321}">
                <p14:modId xmlns:p14="http://schemas.microsoft.com/office/powerpoint/2010/main" val="378410071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7876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från avlösarservice vad du säger?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9" name="textruta 8">
            <a:extLst>
              <a:ext uri="{FF2B5EF4-FFF2-40B4-BE49-F238E27FC236}">
                <a16:creationId xmlns:a16="http://schemas.microsoft.com/office/drawing/2014/main" id="{9D39D496-B4E3-2544-8A33-302F905DC8E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426B8982-C14E-6BF0-9A53-D42A5DD487A3}"/>
              </a:ext>
            </a:extLst>
          </p:cNvPr>
          <p:cNvGraphicFramePr>
            <a:graphicFrameLocks noGrp="1"/>
          </p:cNvGraphicFramePr>
          <p:nvPr>
            <p:extLst>
              <p:ext uri="{D42A27DB-BD31-4B8C-83A1-F6EECF244321}">
                <p14:modId xmlns:p14="http://schemas.microsoft.com/office/powerpoint/2010/main" val="2976791647"/>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Sydväst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35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15</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8</a:t>
            </a:r>
          </a:p>
        </p:txBody>
      </p:sp>
      <p:graphicFrame>
        <p:nvGraphicFramePr>
          <p:cNvPr id="2" name="Diagram 1">
            <a:extLst>
              <a:ext uri="{FF2B5EF4-FFF2-40B4-BE49-F238E27FC236}">
                <a16:creationId xmlns:a16="http://schemas.microsoft.com/office/drawing/2014/main" id="{B687189B-8FBF-86F2-5742-36B9F42B01F7}"/>
              </a:ext>
            </a:extLst>
          </p:cNvPr>
          <p:cNvGraphicFramePr/>
          <p:nvPr>
            <p:extLst>
              <p:ext uri="{D42A27DB-BD31-4B8C-83A1-F6EECF244321}">
                <p14:modId xmlns:p14="http://schemas.microsoft.com/office/powerpoint/2010/main" val="274166974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0084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9" name="textruta 8">
            <a:extLst>
              <a:ext uri="{FF2B5EF4-FFF2-40B4-BE49-F238E27FC236}">
                <a16:creationId xmlns:a16="http://schemas.microsoft.com/office/drawing/2014/main" id="{B0B15225-5405-EC4D-B5DA-3F05562A90A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21640B9-3DB0-CD57-5AFB-9F189F7FFC44}"/>
              </a:ext>
            </a:extLst>
          </p:cNvPr>
          <p:cNvGraphicFramePr>
            <a:graphicFrameLocks noGrp="1"/>
          </p:cNvGraphicFramePr>
          <p:nvPr>
            <p:extLst>
              <p:ext uri="{D42A27DB-BD31-4B8C-83A1-F6EECF244321}">
                <p14:modId xmlns:p14="http://schemas.microsoft.com/office/powerpoint/2010/main" val="1339462243"/>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Sydväst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467893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när du är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graphicFrame>
        <p:nvGraphicFramePr>
          <p:cNvPr id="2" name="Diagram 1">
            <a:extLst>
              <a:ext uri="{FF2B5EF4-FFF2-40B4-BE49-F238E27FC236}">
                <a16:creationId xmlns:a16="http://schemas.microsoft.com/office/drawing/2014/main" id="{D5C2DC97-400E-F56E-A080-13322030EAC7}"/>
              </a:ext>
            </a:extLst>
          </p:cNvPr>
          <p:cNvGraphicFramePr/>
          <p:nvPr>
            <p:extLst>
              <p:ext uri="{D42A27DB-BD31-4B8C-83A1-F6EECF244321}">
                <p14:modId xmlns:p14="http://schemas.microsoft.com/office/powerpoint/2010/main" val="258177394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9097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när du är med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9" name="textruta 8">
            <a:extLst>
              <a:ext uri="{FF2B5EF4-FFF2-40B4-BE49-F238E27FC236}">
                <a16:creationId xmlns:a16="http://schemas.microsoft.com/office/drawing/2014/main" id="{8FCF4369-4F4C-534B-96D8-44C0F4A308F5}"/>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A122A3D-A02D-FB6D-105A-13AA6B61B292}"/>
              </a:ext>
            </a:extLst>
          </p:cNvPr>
          <p:cNvGraphicFramePr>
            <a:graphicFrameLocks noGrp="1"/>
          </p:cNvGraphicFramePr>
          <p:nvPr>
            <p:extLst>
              <p:ext uri="{D42A27DB-BD31-4B8C-83A1-F6EECF244321}">
                <p14:modId xmlns:p14="http://schemas.microsoft.com/office/powerpoint/2010/main" val="2793520310"/>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Sydväst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Aldrig</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4052362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när du är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graphicFrame>
        <p:nvGraphicFramePr>
          <p:cNvPr id="2" name="Diagram 1">
            <a:extLst>
              <a:ext uri="{FF2B5EF4-FFF2-40B4-BE49-F238E27FC236}">
                <a16:creationId xmlns:a16="http://schemas.microsoft.com/office/drawing/2014/main" id="{23966F43-036B-5372-7535-C084ACC2DEF9}"/>
              </a:ext>
            </a:extLst>
          </p:cNvPr>
          <p:cNvGraphicFramePr/>
          <p:nvPr>
            <p:extLst>
              <p:ext uri="{D42A27DB-BD31-4B8C-83A1-F6EECF244321}">
                <p14:modId xmlns:p14="http://schemas.microsoft.com/office/powerpoint/2010/main" val="195607089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143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2</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har hanterats av analysföretaget Enkätfabriken på uppdrag förvaltningen för funktionsstöd i Göteborgs stad.</a:t>
            </a:r>
          </a:p>
          <a:p>
            <a:r>
              <a:rPr lang="sv-SE" sz="1100" dirty="0">
                <a:solidFill>
                  <a:srgbClr val="231F20"/>
                </a:solidFill>
              </a:rPr>
              <a:t> </a:t>
            </a:r>
          </a:p>
          <a:p>
            <a:r>
              <a:rPr lang="sv-SE" sz="1100" dirty="0">
                <a:solidFill>
                  <a:srgbClr val="231F20"/>
                </a:solidFill>
              </a:rPr>
              <a:t>Denna rapport gäller: Avlösarservice</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1" y="204432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69" y="2447099"/>
            <a:ext cx="7910995"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brukare. Det innebär att en brukare enbart kan svara på respektive enkät en gång, vilket är en förutsättning för att resultat och svarsfrekvens ska vara korrekt. Varje enhet har fått en uppsättning unika koder som de sedan distribuerat till brukarna på den aktuella enheten.</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3605100"/>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Svarsfrekvens</a:t>
            </a:r>
            <a:endParaRPr lang="sv-SE" sz="2000" b="1" kern="0" dirty="0">
              <a:solidFill>
                <a:srgbClr val="231F20"/>
              </a:solidFill>
              <a:latin typeface="Arial Black" charset="0"/>
              <a:ea typeface="Arial Black" charset="0"/>
              <a:cs typeface="Arial Black" charset="0"/>
            </a:endParaRP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69" y="4007879"/>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en-US" sz="1100" dirty="0" err="1">
                <a:solidFill>
                  <a:srgbClr val="231F20"/>
                </a:solidFill>
              </a:rPr>
              <a:t>Antal</a:t>
            </a:r>
            <a:r>
              <a:rPr lang="en-US" sz="1100" dirty="0">
                <a:solidFill>
                  <a:srgbClr val="231F20"/>
                </a:solidFill>
              </a:rPr>
              <a:t> </a:t>
            </a:r>
            <a:r>
              <a:rPr lang="en-US" sz="1100" dirty="0" err="1">
                <a:solidFill>
                  <a:srgbClr val="231F20"/>
                </a:solidFill>
              </a:rPr>
              <a:t>brukare</a:t>
            </a:r>
            <a:r>
              <a:rPr lang="en-US" sz="1100" dirty="0">
                <a:solidFill>
                  <a:srgbClr val="231F20"/>
                </a:solidFill>
              </a:rPr>
              <a:t> som ingick i målgruppen för enkäten var 88. Totalt sett har 10 svar inkommit. Det innebär att svarsfrekvensen är 11 </a:t>
            </a:r>
            <a:r>
              <a:rPr lang="en-US" sz="1100" dirty="0" err="1">
                <a:solidFill>
                  <a:srgbClr val="231F20"/>
                </a:solidFill>
              </a:rPr>
              <a:t>procent</a:t>
            </a:r>
            <a:r>
              <a:rPr lang="en-US" sz="1100" dirty="0">
                <a:solidFill>
                  <a:srgbClr val="231F20"/>
                </a:solidFill>
              </a:rPr>
              <a:t>. </a:t>
            </a:r>
            <a:r>
              <a:rPr lang="sv-SE" sz="1100" dirty="0">
                <a:solidFill>
                  <a:srgbClr val="231F20"/>
                </a:solidFill>
              </a:rPr>
              <a:t>Resultat visas inte för frågor med färre än fem svar. En låg svarsfrekvens eller ett litet antal deltagare i undersökningen innebär att resultaten ska tolkas med försiktighet. </a:t>
            </a:r>
          </a:p>
          <a:p>
            <a:endParaRPr lang="en-US" sz="1100" dirty="0">
              <a:solidFill>
                <a:srgbClr val="231F20"/>
              </a:solidFill>
            </a:endParaRPr>
          </a:p>
          <a:p>
            <a:endParaRPr lang="en-US" sz="1100" dirty="0">
              <a:solidFill>
                <a:srgbClr val="231F20"/>
              </a:solidFill>
            </a:endParaRPr>
          </a:p>
        </p:txBody>
      </p:sp>
      <p:sp>
        <p:nvSpPr>
          <p:cNvPr id="11" name="textruta 10">
            <a:extLst>
              <a:ext uri="{FF2B5EF4-FFF2-40B4-BE49-F238E27FC236}">
                <a16:creationId xmlns:a16="http://schemas.microsoft.com/office/drawing/2014/main" id="{C15D4797-41C1-3F49-B223-9EE38C52EF84}"/>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Tree>
    <p:extLst>
      <p:ext uri="{BB962C8B-B14F-4D97-AF65-F5344CB8AC3E}">
        <p14:creationId xmlns:p14="http://schemas.microsoft.com/office/powerpoint/2010/main" val="1587810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när du är med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9" name="textruta 8">
            <a:extLst>
              <a:ext uri="{FF2B5EF4-FFF2-40B4-BE49-F238E27FC236}">
                <a16:creationId xmlns:a16="http://schemas.microsoft.com/office/drawing/2014/main" id="{761B1DE5-6395-9E41-9167-F7CC7E5C0BBF}"/>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ABB7DFF-B35C-839B-CA0A-BC58C34BA1B7}"/>
              </a:ext>
            </a:extLst>
          </p:cNvPr>
          <p:cNvGraphicFramePr>
            <a:graphicFrameLocks noGrp="1"/>
          </p:cNvGraphicFramePr>
          <p:nvPr>
            <p:extLst>
              <p:ext uri="{D42A27DB-BD31-4B8C-83A1-F6EECF244321}">
                <p14:modId xmlns:p14="http://schemas.microsoft.com/office/powerpoint/2010/main" val="3241205768"/>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Sydväst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34</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106042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8</a:t>
            </a:r>
          </a:p>
        </p:txBody>
      </p:sp>
      <p:graphicFrame>
        <p:nvGraphicFramePr>
          <p:cNvPr id="2" name="Diagram 1">
            <a:extLst>
              <a:ext uri="{FF2B5EF4-FFF2-40B4-BE49-F238E27FC236}">
                <a16:creationId xmlns:a16="http://schemas.microsoft.com/office/drawing/2014/main" id="{409A15EF-E3FB-201F-E8FC-3032EAAF3C5B}"/>
              </a:ext>
            </a:extLst>
          </p:cNvPr>
          <p:cNvGraphicFramePr/>
          <p:nvPr>
            <p:extLst>
              <p:ext uri="{D42A27DB-BD31-4B8C-83A1-F6EECF244321}">
                <p14:modId xmlns:p14="http://schemas.microsoft.com/office/powerpoint/2010/main" val="209611947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002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9" name="textruta 8">
            <a:extLst>
              <a:ext uri="{FF2B5EF4-FFF2-40B4-BE49-F238E27FC236}">
                <a16:creationId xmlns:a16="http://schemas.microsoft.com/office/drawing/2014/main" id="{F032D80B-29C9-3347-9B91-D4D7723D5C70}"/>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1B4BFC2-3CE7-F37E-091C-4BA9C46D9A12}"/>
              </a:ext>
            </a:extLst>
          </p:cNvPr>
          <p:cNvGraphicFramePr>
            <a:graphicFrameLocks noGrp="1"/>
          </p:cNvGraphicFramePr>
          <p:nvPr>
            <p:extLst>
              <p:ext uri="{D42A27DB-BD31-4B8C-83A1-F6EECF244321}">
                <p14:modId xmlns:p14="http://schemas.microsoft.com/office/powerpoint/2010/main" val="1364548489"/>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Sydväst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59873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från avlösarservice snälla?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10</a:t>
            </a:r>
          </a:p>
        </p:txBody>
      </p:sp>
      <p:graphicFrame>
        <p:nvGraphicFramePr>
          <p:cNvPr id="2" name="Diagram 1">
            <a:extLst>
              <a:ext uri="{FF2B5EF4-FFF2-40B4-BE49-F238E27FC236}">
                <a16:creationId xmlns:a16="http://schemas.microsoft.com/office/drawing/2014/main" id="{3578BBC1-ED96-59EE-1F82-47DFB4B4287A}"/>
              </a:ext>
            </a:extLst>
          </p:cNvPr>
          <p:cNvGraphicFramePr/>
          <p:nvPr>
            <p:extLst>
              <p:ext uri="{D42A27DB-BD31-4B8C-83A1-F6EECF244321}">
                <p14:modId xmlns:p14="http://schemas.microsoft.com/office/powerpoint/2010/main" val="287076606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5462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från avlösarservice snälla?</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9" name="textruta 8">
            <a:extLst>
              <a:ext uri="{FF2B5EF4-FFF2-40B4-BE49-F238E27FC236}">
                <a16:creationId xmlns:a16="http://schemas.microsoft.com/office/drawing/2014/main" id="{E9B915A2-2ED8-F545-87AE-D2BAC493CC53}"/>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BCC48AC-E2E0-D181-E43B-00BEFC2F1D97}"/>
              </a:ext>
            </a:extLst>
          </p:cNvPr>
          <p:cNvGraphicFramePr>
            <a:graphicFrameLocks noGrp="1"/>
          </p:cNvGraphicFramePr>
          <p:nvPr>
            <p:extLst>
              <p:ext uri="{D42A27DB-BD31-4B8C-83A1-F6EECF244321}">
                <p14:modId xmlns:p14="http://schemas.microsoft.com/office/powerpoint/2010/main" val="1324865743"/>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Sydväst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56564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3</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Resultatredovisning</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7409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chemeClr val="tx1"/>
                </a:solidFill>
              </a:rPr>
              <a:t>I beräkningen av resultaten exkluderas svarsalternativen ”vet inte/vill inte svara” så att resultatet summerar till hundra procent utan alternativen ”vet inte/vill inte svara”. För att visa hur stor andel som svarat ”vet inte/vill inte svara” på en fråga, redovisas även den informationen i en separat tabell. </a:t>
            </a:r>
          </a:p>
          <a:p>
            <a:pPr lvl="0">
              <a:defRPr/>
            </a:pPr>
            <a:endParaRPr lang="sv-SE" sz="1100" strike="sngStrike" dirty="0">
              <a:solidFill>
                <a:srgbClr val="231F20"/>
              </a:solidFill>
            </a:endParaRPr>
          </a:p>
          <a:p>
            <a:pPr lvl="0">
              <a:defRPr/>
            </a:pPr>
            <a:r>
              <a:rPr lang="sv-SE" sz="1100" dirty="0">
                <a:solidFill>
                  <a:srgbClr val="231F20"/>
                </a:solidFill>
              </a:rPr>
              <a:t>Resultat visas inte för frågor med färre än fem svar.</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2" y="22048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4" y="2608110"/>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När ni tar del av resultatet är det viktigt att känna till att det förekommer avrundningar i redovisningen. Det kan göra att det framstår som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1" y="3624485"/>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4027263"/>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a:defRPr/>
            </a:pPr>
            <a:r>
              <a:rPr lang="sv-SE" sz="1100" dirty="0">
                <a:solidFill>
                  <a:srgbClr val="231F20"/>
                </a:solidFill>
              </a:rPr>
              <a:t>Av anonymitetsskäl redovisas resultat uppdelat på kön inte i enhetsrapporter.</a:t>
            </a:r>
          </a:p>
        </p:txBody>
      </p:sp>
      <p:sp>
        <p:nvSpPr>
          <p:cNvPr id="11" name="textruta 10">
            <a:extLst>
              <a:ext uri="{FF2B5EF4-FFF2-40B4-BE49-F238E27FC236}">
                <a16:creationId xmlns:a16="http://schemas.microsoft.com/office/drawing/2014/main" id="{EB5BAA3B-FBEA-FB46-B4FF-3FC204EAEE8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Tree>
    <p:extLst>
      <p:ext uri="{BB962C8B-B14F-4D97-AF65-F5344CB8AC3E}">
        <p14:creationId xmlns:p14="http://schemas.microsoft.com/office/powerpoint/2010/main" val="71860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70646071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när du är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spTree>
    <p:extLst>
      <p:ext uri="{BB962C8B-B14F-4D97-AF65-F5344CB8AC3E}">
        <p14:creationId xmlns:p14="http://schemas.microsoft.com/office/powerpoint/2010/main" val="1046641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när du är med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extLst>
              <p:ext uri="{D42A27DB-BD31-4B8C-83A1-F6EECF244321}">
                <p14:modId xmlns:p14="http://schemas.microsoft.com/office/powerpoint/2010/main" val="819122881"/>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Sydväst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2250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1232593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9</a:t>
            </a:r>
          </a:p>
        </p:txBody>
      </p:sp>
    </p:spTree>
    <p:extLst>
      <p:ext uri="{BB962C8B-B14F-4D97-AF65-F5344CB8AC3E}">
        <p14:creationId xmlns:p14="http://schemas.microsoft.com/office/powerpoint/2010/main" val="3978840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Sydväst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029469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från avlösarservice om dig?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Sydväst</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8</a:t>
            </a:r>
          </a:p>
        </p:txBody>
      </p:sp>
      <p:graphicFrame>
        <p:nvGraphicFramePr>
          <p:cNvPr id="2" name="Diagram 1">
            <a:extLst>
              <a:ext uri="{FF2B5EF4-FFF2-40B4-BE49-F238E27FC236}">
                <a16:creationId xmlns:a16="http://schemas.microsoft.com/office/drawing/2014/main" id="{10EDEC98-571C-BFF3-769C-C101F0162AF3}"/>
              </a:ext>
            </a:extLst>
          </p:cNvPr>
          <p:cNvGraphicFramePr/>
          <p:nvPr>
            <p:extLst>
              <p:ext uri="{D42A27DB-BD31-4B8C-83A1-F6EECF244321}">
                <p14:modId xmlns:p14="http://schemas.microsoft.com/office/powerpoint/2010/main" val="91981802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8174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21306</TotalTime>
  <Words>2939</Words>
  <Application>Microsoft Macintosh PowerPoint</Application>
  <PresentationFormat>A4 (210 x 297 mm)</PresentationFormat>
  <Paragraphs>495</Paragraphs>
  <Slides>24</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24</vt:i4>
      </vt:variant>
    </vt:vector>
  </HeadingPairs>
  <TitlesOfParts>
    <vt:vector size="28" baseType="lpstr">
      <vt:lpstr>Arial</vt:lpstr>
      <vt:lpstr>Arial Black</vt:lpstr>
      <vt:lpstr>Calibri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664</cp:revision>
  <cp:lastPrinted>2018-04-19T16:41:41Z</cp:lastPrinted>
  <dcterms:created xsi:type="dcterms:W3CDTF">2018-04-19T14:35:35Z</dcterms:created>
  <dcterms:modified xsi:type="dcterms:W3CDTF">2023-11-29T13:26:24Z</dcterms:modified>
  <cp:category/>
</cp:coreProperties>
</file>